
<file path=[Content_Types].xml><?xml version="1.0" encoding="utf-8"?>
<Types xmlns="http://schemas.openxmlformats.org/package/2006/content-types">
  <Default Extension="emf" ContentType="image/x-emf"/>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44" r:id="rId1"/>
  </p:sldMasterIdLst>
  <p:notesMasterIdLst>
    <p:notesMasterId r:id="rId20"/>
  </p:notesMasterIdLst>
  <p:sldIdLst>
    <p:sldId id="256" r:id="rId2"/>
    <p:sldId id="273" r:id="rId3"/>
    <p:sldId id="287" r:id="rId4"/>
    <p:sldId id="276" r:id="rId5"/>
    <p:sldId id="288" r:id="rId6"/>
    <p:sldId id="290" r:id="rId7"/>
    <p:sldId id="289" r:id="rId8"/>
    <p:sldId id="258" r:id="rId9"/>
    <p:sldId id="275" r:id="rId10"/>
    <p:sldId id="259" r:id="rId11"/>
    <p:sldId id="277" r:id="rId12"/>
    <p:sldId id="278" r:id="rId13"/>
    <p:sldId id="291" r:id="rId14"/>
    <p:sldId id="282" r:id="rId15"/>
    <p:sldId id="280" r:id="rId16"/>
    <p:sldId id="281" r:id="rId17"/>
    <p:sldId id="283" r:id="rId18"/>
    <p:sldId id="29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jy//86u1NjZlDbFeJmtZgKznhJ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2615" autoAdjust="0"/>
  </p:normalViewPr>
  <p:slideViewPr>
    <p:cSldViewPr snapToGrid="0">
      <p:cViewPr varScale="1">
        <p:scale>
          <a:sx n="103" d="100"/>
          <a:sy n="103" d="100"/>
        </p:scale>
        <p:origin x="114" y="474"/>
      </p:cViewPr>
      <p:guideLst>
        <p:guide orient="horz" pos="2160"/>
        <p:guide pos="3840"/>
      </p:guideLst>
    </p:cSldViewPr>
  </p:slideViewPr>
  <p:outlineViewPr>
    <p:cViewPr>
      <p:scale>
        <a:sx n="33" d="100"/>
        <a:sy n="33" d="100"/>
      </p:scale>
      <p:origin x="258"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044224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4" name="Google Shape;8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it-IT"/>
              <a:t>Fare clic per modificare lo stile del titolo</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29836074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212150831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it-IT"/>
              <a:t>Fare clic per modificare lo stile del titolo</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126245810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it-IT"/>
              <a:t>Fare clic per modificare lo stile del titolo</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4264704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it-IT"/>
              <a:t>Fare clic per modificare lo stile del titolo</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192325222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it-IT"/>
              <a:t>Fare clic per modificare lo stile del titolo</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67617575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it-IT"/>
              <a:t>Fare clic per modificare lo stile del titolo</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985663849"/>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1470630160"/>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288314634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364132570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it-IT"/>
              <a:t>Fare clic per modificare lo stile del titolo</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201000826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106953967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913795" y="2912232"/>
            <a:ext cx="5107208" cy="287896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172200" y="2912232"/>
            <a:ext cx="5095357" cy="287896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125660137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354481746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254840840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it-IT"/>
              <a:t>Fare clic per modificare lo stile del titolo</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64555426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68926546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it-IT"/>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marL="0" lvl="0" indent="0" algn="r" rtl="0">
              <a:spcBef>
                <a:spcPts val="0"/>
              </a:spcBef>
              <a:spcAft>
                <a:spcPts val="0"/>
              </a:spcAft>
              <a:buNone/>
            </a:pPr>
            <a:fld id="{00000000-1234-1234-1234-123412341234}" type="slidenum">
              <a:rPr lang="it-IT" smtClean="0"/>
              <a:t>‹N›</a:t>
            </a:fld>
            <a:endParaRPr lang="it-IT"/>
          </a:p>
        </p:txBody>
      </p:sp>
    </p:spTree>
    <p:extLst>
      <p:ext uri="{BB962C8B-B14F-4D97-AF65-F5344CB8AC3E}">
        <p14:creationId xmlns:p14="http://schemas.microsoft.com/office/powerpoint/2010/main" val="3203590264"/>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hf sldNum="0" hdr="0" ftr="0" dt="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vaic851006@istruzione.it"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f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5"/>
        <p:cNvGrpSpPr/>
        <p:nvPr/>
      </p:nvGrpSpPr>
      <p:grpSpPr>
        <a:xfrm>
          <a:off x="0" y="0"/>
          <a:ext cx="0" cy="0"/>
          <a:chOff x="0" y="0"/>
          <a:chExt cx="0" cy="0"/>
        </a:xfrm>
      </p:grpSpPr>
      <p:sp>
        <p:nvSpPr>
          <p:cNvPr id="86" name="Google Shape;8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88" name="Google Shape;88;p1"/>
          <p:cNvSpPr/>
          <p:nvPr/>
        </p:nvSpPr>
        <p:spPr>
          <a:xfrm rot="10800000" flipH="1">
            <a:off x="-3" y="6400372"/>
            <a:ext cx="12192000" cy="45677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89" name="Google Shape;89;p1"/>
          <p:cNvSpPr/>
          <p:nvPr/>
        </p:nvSpPr>
        <p:spPr>
          <a:xfrm>
            <a:off x="0" y="-395420"/>
            <a:ext cx="9339206" cy="6858000"/>
          </a:xfrm>
          <a:prstGeom prst="rect">
            <a:avLst/>
          </a:prstGeom>
          <a:gradFill>
            <a:gsLst>
              <a:gs pos="0">
                <a:srgbClr val="000000">
                  <a:alpha val="0"/>
                </a:srgbClr>
              </a:gs>
              <a:gs pos="33000">
                <a:srgbClr val="000000">
                  <a:alpha val="20000"/>
                </a:srgbClr>
              </a:gs>
              <a:gs pos="58000">
                <a:srgbClr val="000000">
                  <a:alpha val="29803"/>
                </a:srgbClr>
              </a:gs>
              <a:gs pos="100000">
                <a:srgbClr val="000000">
                  <a:alpha val="29803"/>
                </a:srgbClr>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90" name="Google Shape;90;p1"/>
          <p:cNvSpPr txBox="1">
            <a:spLocks noGrp="1"/>
          </p:cNvSpPr>
          <p:nvPr>
            <p:ph type="ctrTitle"/>
          </p:nvPr>
        </p:nvSpPr>
        <p:spPr>
          <a:xfrm>
            <a:off x="751114" y="620486"/>
            <a:ext cx="5344886" cy="4062547"/>
          </a:xfrm>
          <a:prstGeom prst="rect">
            <a:avLst/>
          </a:prstGeom>
          <a:noFill/>
          <a:ln>
            <a:noFill/>
          </a:ln>
        </p:spPr>
        <p:txBody>
          <a:bodyPr spcFirstLastPara="1" wrap="square" lIns="0" tIns="0" rIns="0" bIns="0" anchor="b" anchorCtr="0">
            <a:normAutofit fontScale="90000"/>
          </a:bodyPr>
          <a:lstStyle/>
          <a:p>
            <a:pPr lvl="0">
              <a:lnSpc>
                <a:spcPct val="90000"/>
              </a:lnSpc>
              <a:spcBef>
                <a:spcPts val="0"/>
              </a:spcBef>
              <a:buClr>
                <a:schemeClr val="lt1"/>
              </a:buClr>
              <a:buSzPts val="4000"/>
            </a:pPr>
            <a:r>
              <a:rPr lang="it-IT" sz="3100" dirty="0">
                <a:solidFill>
                  <a:srgbClr val="FF0000"/>
                </a:solidFill>
              </a:rPr>
              <a:t>ISTITUTO   COMPRENSIVO</a:t>
            </a:r>
            <a:br>
              <a:rPr lang="it-IT" sz="3100" dirty="0">
                <a:solidFill>
                  <a:srgbClr val="FF0000"/>
                </a:solidFill>
              </a:rPr>
            </a:br>
            <a:r>
              <a:rPr lang="it-IT" sz="3100" dirty="0" err="1">
                <a:solidFill>
                  <a:srgbClr val="FF0000"/>
                </a:solidFill>
              </a:rPr>
              <a:t>aldo</a:t>
            </a:r>
            <a:r>
              <a:rPr lang="it-IT" sz="3100" dirty="0">
                <a:solidFill>
                  <a:srgbClr val="FF0000"/>
                </a:solidFill>
              </a:rPr>
              <a:t> moro</a:t>
            </a:r>
            <a:br>
              <a:rPr lang="it-IT" sz="3100" dirty="0">
                <a:solidFill>
                  <a:srgbClr val="FF0000"/>
                </a:solidFill>
              </a:rPr>
            </a:br>
            <a:r>
              <a:rPr lang="it-IT" sz="3100" dirty="0">
                <a:solidFill>
                  <a:srgbClr val="FF0000"/>
                </a:solidFill>
              </a:rPr>
              <a:t>Cislago</a:t>
            </a:r>
            <a:br>
              <a:rPr lang="it-IT" sz="3100" dirty="0">
                <a:solidFill>
                  <a:schemeClr val="lt1"/>
                </a:solidFill>
              </a:rPr>
            </a:br>
            <a:br>
              <a:rPr lang="it-IT" dirty="0">
                <a:solidFill>
                  <a:schemeClr val="lt1"/>
                </a:solidFill>
              </a:rPr>
            </a:br>
            <a:r>
              <a:rPr lang="it-IT" sz="2700" b="1" i="1" dirty="0">
                <a:solidFill>
                  <a:srgbClr val="FF0000"/>
                </a:solidFill>
              </a:rPr>
              <a:t>20 GENNAIO 2026</a:t>
            </a:r>
            <a:br>
              <a:rPr lang="it-IT" sz="2700" b="1" i="1" dirty="0">
                <a:solidFill>
                  <a:srgbClr val="FF0000"/>
                </a:solidFill>
              </a:rPr>
            </a:br>
            <a:r>
              <a:rPr lang="it-IT" sz="2700" b="1" i="1" dirty="0">
                <a:solidFill>
                  <a:srgbClr val="FF0000"/>
                </a:solidFill>
              </a:rPr>
              <a:t>GIORNATA DEL RISPETTO e della sensibilizzazione verso ogni forma di violenza psicologica e fisica, contro ogni discriminazione</a:t>
            </a:r>
            <a:r>
              <a:rPr lang="it-IT" sz="2700" dirty="0">
                <a:solidFill>
                  <a:schemeClr val="lt1"/>
                </a:solidFill>
              </a:rPr>
              <a:t>. </a:t>
            </a:r>
            <a:endParaRPr sz="2700" dirty="0"/>
          </a:p>
        </p:txBody>
      </p:sp>
      <p:sp>
        <p:nvSpPr>
          <p:cNvPr id="91" name="Google Shape;91;p1"/>
          <p:cNvSpPr txBox="1">
            <a:spLocks noGrp="1"/>
          </p:cNvSpPr>
          <p:nvPr>
            <p:ph type="subTitle" idx="1"/>
          </p:nvPr>
        </p:nvSpPr>
        <p:spPr>
          <a:xfrm>
            <a:off x="751115" y="4918166"/>
            <a:ext cx="5097594" cy="1136468"/>
          </a:xfrm>
          <a:prstGeom prst="rect">
            <a:avLst/>
          </a:prstGeom>
          <a:noFill/>
          <a:ln>
            <a:noFill/>
          </a:ln>
        </p:spPr>
        <p:txBody>
          <a:bodyPr spcFirstLastPara="1" wrap="square" lIns="0" tIns="0" rIns="0" bIns="0" anchor="t" anchorCtr="0">
            <a:normAutofit/>
          </a:bodyPr>
          <a:lstStyle/>
          <a:p>
            <a:pPr marL="0" lvl="0" indent="0" rtl="0">
              <a:lnSpc>
                <a:spcPct val="150000"/>
              </a:lnSpc>
              <a:spcBef>
                <a:spcPts val="0"/>
              </a:spcBef>
              <a:spcAft>
                <a:spcPts val="0"/>
              </a:spcAft>
              <a:buClr>
                <a:schemeClr val="lt1"/>
              </a:buClr>
              <a:buSzPts val="1600"/>
              <a:buNone/>
            </a:pPr>
            <a:r>
              <a:rPr lang="it-IT" sz="2400" b="1" i="1" u="sng" dirty="0">
                <a:solidFill>
                  <a:srgbClr val="0070C0"/>
                </a:solidFill>
              </a:rPr>
              <a:t>Prof.ssa Maria Ausilia Castagna</a:t>
            </a:r>
            <a:endParaRPr sz="2400" b="1" i="1" u="sng" dirty="0">
              <a:solidFill>
                <a:srgbClr val="0070C0"/>
              </a:solidFill>
            </a:endParaRPr>
          </a:p>
        </p:txBody>
      </p:sp>
      <p:sp>
        <p:nvSpPr>
          <p:cNvPr id="92" name="Google Shape;92;p1"/>
          <p:cNvSpPr/>
          <p:nvPr/>
        </p:nvSpPr>
        <p:spPr>
          <a:xfrm rot="10800000" flipH="1">
            <a:off x="0" y="6400799"/>
            <a:ext cx="12192000" cy="456773"/>
          </a:xfrm>
          <a:prstGeom prst="rect">
            <a:avLst/>
          </a:prstGeom>
          <a:gradFill>
            <a:gsLst>
              <a:gs pos="0">
                <a:srgbClr val="8BB119">
                  <a:alpha val="27843"/>
                </a:srgbClr>
              </a:gs>
              <a:gs pos="14000">
                <a:srgbClr val="8BB119">
                  <a:alpha val="27843"/>
                </a:srgbClr>
              </a:gs>
              <a:gs pos="100000">
                <a:srgbClr val="57B826">
                  <a:alpha val="84705"/>
                </a:srgbClr>
              </a:gs>
            </a:gsLst>
            <a:lin ang="60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93" name="Google Shape;93;p1"/>
          <p:cNvSpPr/>
          <p:nvPr/>
        </p:nvSpPr>
        <p:spPr>
          <a:xfrm flipH="1">
            <a:off x="4038600" y="6400799"/>
            <a:ext cx="8153398" cy="456772"/>
          </a:xfrm>
          <a:prstGeom prst="rect">
            <a:avLst/>
          </a:prstGeom>
          <a:gradFill>
            <a:gsLst>
              <a:gs pos="0">
                <a:srgbClr val="EBA16D">
                  <a:alpha val="54901"/>
                </a:srgbClr>
              </a:gs>
              <a:gs pos="9000">
                <a:srgbClr val="EBA16D">
                  <a:alpha val="54901"/>
                </a:srgbClr>
              </a:gs>
              <a:gs pos="99000">
                <a:schemeClr val="accent2"/>
              </a:gs>
              <a:gs pos="100000">
                <a:schemeClr val="accent2"/>
              </a:gs>
            </a:gsLst>
            <a:lin ang="14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4578" y="1279633"/>
            <a:ext cx="5076497" cy="34033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4"/>
          <p:cNvSpPr txBox="1">
            <a:spLocks noGrp="1"/>
          </p:cNvSpPr>
          <p:nvPr>
            <p:ph type="title"/>
          </p:nvPr>
        </p:nvSpPr>
        <p:spPr>
          <a:xfrm>
            <a:off x="1371600" y="795528"/>
            <a:ext cx="10241280" cy="794733"/>
          </a:xfrm>
          <a:prstGeom prst="rect">
            <a:avLst/>
          </a:prstGeom>
          <a:noFill/>
          <a:ln>
            <a:noFill/>
          </a:ln>
        </p:spPr>
        <p:txBody>
          <a:bodyPr spcFirstLastPara="1" wrap="square" lIns="0" tIns="0" rIns="0" bIns="0" anchor="b" anchorCtr="0">
            <a:normAutofit fontScale="90000"/>
          </a:bodyPr>
          <a:lstStyle/>
          <a:p>
            <a:pPr lvl="0" algn="l">
              <a:lnSpc>
                <a:spcPct val="100000"/>
              </a:lnSpc>
              <a:spcBef>
                <a:spcPts val="0"/>
              </a:spcBef>
              <a:buClr>
                <a:srgbClr val="92D050"/>
              </a:buClr>
              <a:buSzPts val="3600"/>
            </a:pPr>
            <a:r>
              <a:rPr lang="it-IT" dirty="0"/>
              <a:t>Bullismo e </a:t>
            </a:r>
            <a:r>
              <a:rPr lang="it-IT" dirty="0" err="1"/>
              <a:t>cyberbullismo</a:t>
            </a:r>
            <a:r>
              <a:rPr lang="it-IT" dirty="0"/>
              <a:t>: cosa prevede la legge 70/2024</a:t>
            </a:r>
            <a:endParaRPr dirty="0"/>
          </a:p>
        </p:txBody>
      </p:sp>
      <p:sp>
        <p:nvSpPr>
          <p:cNvPr id="111" name="Google Shape;111;p4"/>
          <p:cNvSpPr txBox="1">
            <a:spLocks noGrp="1"/>
          </p:cNvSpPr>
          <p:nvPr>
            <p:ph idx="1"/>
          </p:nvPr>
        </p:nvSpPr>
        <p:spPr>
          <a:xfrm>
            <a:off x="865632" y="1834300"/>
            <a:ext cx="10143744" cy="4494900"/>
          </a:xfrm>
          <a:prstGeom prst="rect">
            <a:avLst/>
          </a:prstGeom>
          <a:noFill/>
          <a:ln>
            <a:noFill/>
          </a:ln>
        </p:spPr>
        <p:txBody>
          <a:bodyPr spcFirstLastPara="1" wrap="square" lIns="0" tIns="0" rIns="0" bIns="0" anchor="t" anchorCtr="0">
            <a:noAutofit/>
          </a:bodyPr>
          <a:lstStyle/>
          <a:p>
            <a:pPr lvl="0" algn="just">
              <a:spcBef>
                <a:spcPts val="0"/>
              </a:spcBef>
              <a:buClr>
                <a:srgbClr val="0070C0"/>
              </a:buClr>
              <a:buSzPts val="4400"/>
              <a:buFont typeface="Wingdings" panose="05000000000000000000" pitchFamily="2" charset="2"/>
              <a:buChar char="v"/>
            </a:pPr>
            <a:r>
              <a:rPr lang="it-IT" sz="1600" b="1" dirty="0"/>
              <a:t>attivare uno sportello psicologico e un centro di ascolto gestito da personale specializzato (psicologi presenti nell’istituto o nei servizi del territorio) ;</a:t>
            </a:r>
          </a:p>
          <a:p>
            <a:pPr lvl="0" algn="just">
              <a:spcBef>
                <a:spcPts val="0"/>
              </a:spcBef>
              <a:buClr>
                <a:srgbClr val="0070C0"/>
              </a:buClr>
              <a:buSzPts val="4400"/>
              <a:buFont typeface="Wingdings" panose="05000000000000000000" pitchFamily="2" charset="2"/>
              <a:buChar char="v"/>
            </a:pPr>
            <a:endParaRPr lang="it-IT" sz="1600" b="1" dirty="0"/>
          </a:p>
          <a:p>
            <a:pPr lvl="0" algn="just">
              <a:spcBef>
                <a:spcPts val="0"/>
              </a:spcBef>
              <a:buClr>
                <a:srgbClr val="0070C0"/>
              </a:buClr>
              <a:buSzPts val="4400"/>
              <a:buFont typeface="Wingdings" panose="05000000000000000000" pitchFamily="2" charset="2"/>
              <a:buChar char="v"/>
            </a:pPr>
            <a:r>
              <a:rPr lang="it-IT" sz="1600" b="1" dirty="0"/>
              <a:t>qualora si venga a conoscenza di atti di bullismo o </a:t>
            </a:r>
            <a:r>
              <a:rPr lang="it-IT" sz="1600" b="1" dirty="0" err="1"/>
              <a:t>cyberbullismo</a:t>
            </a:r>
            <a:r>
              <a:rPr lang="it-IT" sz="1600" b="1" dirty="0"/>
              <a:t> che coinvolgano studenti iscritti all’istituto, salvo che il fatto costituisca reato, informare tempestivamente i genitori dei minori coinvolti o i soggetti esercenti la responsabilità genitoriale su di essi e promuovere adeguate iniziative di carattere educativo nei riguardi dei minori medesimi, anche con l’eventuale coinvolgimento del gruppo costituente la classe;</a:t>
            </a:r>
          </a:p>
          <a:p>
            <a:pPr lvl="0" algn="just">
              <a:spcBef>
                <a:spcPts val="0"/>
              </a:spcBef>
              <a:buClr>
                <a:srgbClr val="0070C0"/>
              </a:buClr>
              <a:buSzPts val="4400"/>
              <a:buFont typeface="Wingdings" panose="05000000000000000000" pitchFamily="2" charset="2"/>
              <a:buChar char="v"/>
            </a:pPr>
            <a:r>
              <a:rPr lang="it-IT" sz="1600" b="1" dirty="0"/>
              <a:t>nei casi più gravi ovvero se si tratti di condotte reiterate e, comunque, quando le iniziative di carattere educativo adottate dall’istituzione scolastica non abbiano prodotto esito positivo, scolastico riferire alle autorità competenti;</a:t>
            </a:r>
          </a:p>
          <a:p>
            <a:pPr lvl="0" algn="just">
              <a:spcBef>
                <a:spcPts val="0"/>
              </a:spcBef>
              <a:buClr>
                <a:srgbClr val="0070C0"/>
              </a:buClr>
              <a:buSzPts val="4400"/>
              <a:buFont typeface="Wingdings" panose="05000000000000000000" pitchFamily="2" charset="2"/>
              <a:buChar char="v"/>
            </a:pPr>
            <a:endParaRPr lang="it-IT" sz="1600" b="1" dirty="0"/>
          </a:p>
          <a:p>
            <a:pPr lvl="0" algn="just">
              <a:spcBef>
                <a:spcPts val="0"/>
              </a:spcBef>
              <a:buClr>
                <a:srgbClr val="0070C0"/>
              </a:buClr>
              <a:buSzPts val="4400"/>
              <a:buFont typeface="Wingdings" panose="05000000000000000000" pitchFamily="2" charset="2"/>
              <a:buChar char="v"/>
            </a:pPr>
            <a:r>
              <a:rPr lang="it-IT" sz="1600" b="1" dirty="0"/>
              <a:t>curare, attraverso le figure preposte, la realizzazione del curricolo di istituto di educazione civica affinché porti all’acquisizione delle competenze specifiche previste nel Profilo educativo, culturale e professionale dello studente a conclusione del primo e del secondo ciclo.</a:t>
            </a:r>
            <a:endParaRPr sz="16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Protocollo dell’ics </a:t>
            </a:r>
            <a:r>
              <a:rPr lang="it-IT" dirty="0" err="1"/>
              <a:t>aldo</a:t>
            </a:r>
            <a:r>
              <a:rPr lang="it-IT" dirty="0"/>
              <a:t> moro</a:t>
            </a:r>
          </a:p>
        </p:txBody>
      </p:sp>
      <p:pic>
        <p:nvPicPr>
          <p:cNvPr id="4" name="Immagine 3"/>
          <p:cNvPicPr>
            <a:picLocks noChangeAspect="1"/>
          </p:cNvPicPr>
          <p:nvPr/>
        </p:nvPicPr>
        <p:blipFill>
          <a:blip r:embed="rId2"/>
          <a:stretch>
            <a:fillRect/>
          </a:stretch>
        </p:blipFill>
        <p:spPr>
          <a:xfrm>
            <a:off x="2017987" y="2139214"/>
            <a:ext cx="8166538" cy="4245820"/>
          </a:xfrm>
          <a:prstGeom prst="rect">
            <a:avLst/>
          </a:prstGeom>
        </p:spPr>
      </p:pic>
    </p:spTree>
    <p:extLst>
      <p:ext uri="{BB962C8B-B14F-4D97-AF65-F5344CB8AC3E}">
        <p14:creationId xmlns:p14="http://schemas.microsoft.com/office/powerpoint/2010/main" val="3394970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a:t>LA DECISIONE</a:t>
            </a:r>
            <a:endParaRPr lang="it-IT" sz="1800" dirty="0"/>
          </a:p>
        </p:txBody>
      </p:sp>
      <p:sp>
        <p:nvSpPr>
          <p:cNvPr id="6" name="Text Box 59"/>
          <p:cNvSpPr>
            <a:spLocks/>
          </p:cNvSpPr>
          <p:nvPr/>
        </p:nvSpPr>
        <p:spPr>
          <a:xfrm rot="11055162" flipH="1" flipV="1">
            <a:off x="8281040" y="3672106"/>
            <a:ext cx="58859" cy="113956"/>
          </a:xfrm>
          <a:prstGeom prst="rect">
            <a:avLst/>
          </a:prstGeom>
          <a:solidFill>
            <a:srgbClr val="92D050"/>
          </a:solidFill>
          <a:ln w="9525" cap="flat" cmpd="sng">
            <a:solidFill>
              <a:srgbClr val="000000"/>
            </a:solidFill>
            <a:prstDash val="solid"/>
            <a:miter/>
            <a:headEnd type="none" w="med" len="med"/>
            <a:tailEnd type="none" w="med" len="med"/>
          </a:ln>
        </p:spPr>
        <p:txBody>
          <a:bodyPr vert="horz" wrap="square" lIns="0" tIns="0" rIns="0" bIns="0" anchor="t" upright="1">
            <a:prstTxWarp prst="textNoShape">
              <a:avLst/>
            </a:prstTxWarp>
            <a:noAutofit/>
          </a:bodyPr>
          <a:lstStyle/>
          <a:p>
            <a:pPr marL="90805" marR="137795" algn="ctr">
              <a:lnSpc>
                <a:spcPct val="96000"/>
              </a:lnSpc>
              <a:spcBef>
                <a:spcPts val="55"/>
              </a:spcBef>
              <a:spcAft>
                <a:spcPts val="0"/>
              </a:spcAft>
            </a:pPr>
            <a:endParaRPr lang="it-IT" sz="1100" dirty="0">
              <a:effectLst/>
              <a:latin typeface="Verdana" panose="020B0604030504040204" pitchFamily="34" charset="0"/>
              <a:ea typeface="Verdana" panose="020B0604030504040204" pitchFamily="34" charset="0"/>
              <a:cs typeface="Verdana" panose="020B0604030504040204" pitchFamily="34" charset="0"/>
            </a:endParaRPr>
          </a:p>
        </p:txBody>
      </p:sp>
      <p:sp>
        <p:nvSpPr>
          <p:cNvPr id="5" name="Segnaposto contenuto 4"/>
          <p:cNvSpPr>
            <a:spLocks noGrp="1"/>
          </p:cNvSpPr>
          <p:nvPr>
            <p:ph idx="1"/>
          </p:nvPr>
        </p:nvSpPr>
        <p:spPr/>
        <p:txBody>
          <a:bodyPr>
            <a:normAutofit fontScale="70000" lnSpcReduction="20000"/>
          </a:bodyPr>
          <a:lstStyle/>
          <a:p>
            <a:pPr algn="just"/>
            <a:r>
              <a:rPr lang="it-IT" sz="2300" dirty="0">
                <a:effectLst/>
              </a:rPr>
              <a:t>Il Team </a:t>
            </a:r>
            <a:r>
              <a:rPr lang="it-IT" sz="2300" dirty="0" err="1">
                <a:effectLst/>
              </a:rPr>
              <a:t>Antibullismo</a:t>
            </a:r>
            <a:r>
              <a:rPr lang="it-IT" sz="2300" dirty="0">
                <a:effectLst/>
              </a:rPr>
              <a:t>/per l’Emergenza, in base alle informazioni acquisite (gravità della sintomatologia della vittima, gravità della sintomatologia del bullo, caratteristiche del quadro contestuale del gruppo classe e della famiglia), procederà a definire il livello di priorità e le tipologie di intervento.</a:t>
            </a:r>
          </a:p>
          <a:p>
            <a:pPr algn="just"/>
            <a:endParaRPr lang="it-IT" sz="2300" dirty="0">
              <a:effectLst/>
            </a:endParaRPr>
          </a:p>
          <a:p>
            <a:pPr algn="ctr"/>
            <a:r>
              <a:rPr lang="it-IT" sz="2100" b="1" dirty="0"/>
              <a:t>IL TEAM PER LE EMERGENZE DEL NOSTRO ISTITUTO</a:t>
            </a:r>
          </a:p>
          <a:p>
            <a:pPr algn="ctr"/>
            <a:r>
              <a:rPr lang="it-IT" sz="2100" b="1" dirty="0"/>
              <a:t>Dirigente scolastico: Maria Ausilia Castagna</a:t>
            </a:r>
          </a:p>
          <a:p>
            <a:pPr algn="ctr"/>
            <a:r>
              <a:rPr lang="it-IT" sz="2100" b="1" dirty="0"/>
              <a:t>Referente/i d’Istituto per il bullismo e il </a:t>
            </a:r>
            <a:r>
              <a:rPr lang="it-IT" sz="2100" b="1" dirty="0" err="1"/>
              <a:t>cyberbullismo</a:t>
            </a:r>
            <a:r>
              <a:rPr lang="it-IT" sz="2100" b="1" dirty="0"/>
              <a:t>: Letizia Carrubba</a:t>
            </a:r>
          </a:p>
          <a:p>
            <a:pPr algn="ctr"/>
            <a:r>
              <a:rPr lang="it-IT" sz="2100" b="1" dirty="0"/>
              <a:t>Docenti collaboratori del Dirigente Scolastico (team anti-bullismo): Letizia Carrubba.</a:t>
            </a:r>
          </a:p>
          <a:p>
            <a:pPr algn="ctr"/>
            <a:r>
              <a:rPr lang="it-IT" sz="2100" b="1" dirty="0"/>
              <a:t>Gianfranco Puzzolo, Nicola </a:t>
            </a:r>
            <a:r>
              <a:rPr lang="it-IT" sz="2100" b="1" dirty="0" err="1"/>
              <a:t>Scaligina</a:t>
            </a:r>
            <a:endParaRPr lang="it-IT" sz="2100" b="1" dirty="0"/>
          </a:p>
          <a:p>
            <a:pPr algn="ctr"/>
            <a:r>
              <a:rPr lang="it-IT" sz="2100" b="1" dirty="0"/>
              <a:t>Referente IA: Clara Carcano</a:t>
            </a:r>
          </a:p>
          <a:p>
            <a:pPr algn="ctr"/>
            <a:r>
              <a:rPr lang="it-IT" sz="2100" b="1" dirty="0"/>
              <a:t>Animatore Digitale: Clara Carcano</a:t>
            </a:r>
          </a:p>
          <a:p>
            <a:endParaRPr lang="it-IT" dirty="0"/>
          </a:p>
        </p:txBody>
      </p:sp>
    </p:spTree>
    <p:extLst>
      <p:ext uri="{BB962C8B-B14F-4D97-AF65-F5344CB8AC3E}">
        <p14:creationId xmlns:p14="http://schemas.microsoft.com/office/powerpoint/2010/main" val="1218803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FB639-1C91-4788-BD31-11295FBE65C8}"/>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260E636-D312-B213-0857-E2FD5EA312A4}"/>
              </a:ext>
            </a:extLst>
          </p:cNvPr>
          <p:cNvSpPr>
            <a:spLocks noGrp="1"/>
          </p:cNvSpPr>
          <p:nvPr>
            <p:ph type="title"/>
          </p:nvPr>
        </p:nvSpPr>
        <p:spPr/>
        <p:txBody>
          <a:bodyPr>
            <a:normAutofit/>
          </a:bodyPr>
          <a:lstStyle/>
          <a:p>
            <a:r>
              <a:rPr lang="it-IT" dirty="0"/>
              <a:t>LA SEGNALAZIONE</a:t>
            </a:r>
            <a:endParaRPr lang="it-IT" sz="1800" dirty="0"/>
          </a:p>
        </p:txBody>
      </p:sp>
      <p:sp>
        <p:nvSpPr>
          <p:cNvPr id="6" name="Text Box 59">
            <a:extLst>
              <a:ext uri="{FF2B5EF4-FFF2-40B4-BE49-F238E27FC236}">
                <a16:creationId xmlns:a16="http://schemas.microsoft.com/office/drawing/2014/main" id="{399D6045-7740-3D44-49DC-5DF90F2461AB}"/>
              </a:ext>
            </a:extLst>
          </p:cNvPr>
          <p:cNvSpPr>
            <a:spLocks/>
          </p:cNvSpPr>
          <p:nvPr/>
        </p:nvSpPr>
        <p:spPr>
          <a:xfrm rot="11055162" flipH="1" flipV="1">
            <a:off x="8281040" y="3672106"/>
            <a:ext cx="58859" cy="113956"/>
          </a:xfrm>
          <a:prstGeom prst="rect">
            <a:avLst/>
          </a:prstGeom>
          <a:solidFill>
            <a:srgbClr val="92D050"/>
          </a:solidFill>
          <a:ln w="9525" cap="flat" cmpd="sng">
            <a:solidFill>
              <a:srgbClr val="000000"/>
            </a:solidFill>
            <a:prstDash val="solid"/>
            <a:miter/>
            <a:headEnd type="none" w="med" len="med"/>
            <a:tailEnd type="none" w="med" len="med"/>
          </a:ln>
        </p:spPr>
        <p:txBody>
          <a:bodyPr vert="horz" wrap="square" lIns="0" tIns="0" rIns="0" bIns="0" anchor="t" upright="1">
            <a:prstTxWarp prst="textNoShape">
              <a:avLst/>
            </a:prstTxWarp>
            <a:noAutofit/>
          </a:bodyPr>
          <a:lstStyle/>
          <a:p>
            <a:pPr marL="90805" marR="137795" algn="ctr">
              <a:lnSpc>
                <a:spcPct val="96000"/>
              </a:lnSpc>
              <a:spcBef>
                <a:spcPts val="55"/>
              </a:spcBef>
              <a:spcAft>
                <a:spcPts val="0"/>
              </a:spcAft>
            </a:pPr>
            <a:endParaRPr lang="it-IT" sz="1100" dirty="0">
              <a:effectLst/>
              <a:latin typeface="Verdana" panose="020B0604030504040204" pitchFamily="34" charset="0"/>
              <a:ea typeface="Verdana" panose="020B0604030504040204" pitchFamily="34" charset="0"/>
              <a:cs typeface="Verdana" panose="020B0604030504040204" pitchFamily="34" charset="0"/>
            </a:endParaRPr>
          </a:p>
        </p:txBody>
      </p:sp>
      <p:pic>
        <p:nvPicPr>
          <p:cNvPr id="3" name="Segnaposto contenuto 2">
            <a:extLst>
              <a:ext uri="{FF2B5EF4-FFF2-40B4-BE49-F238E27FC236}">
                <a16:creationId xmlns:a16="http://schemas.microsoft.com/office/drawing/2014/main" id="{163AE2F2-BC73-131D-FACD-C8F0B2A1DEF0}"/>
              </a:ext>
            </a:extLst>
          </p:cNvPr>
          <p:cNvPicPr>
            <a:picLocks noGrp="1" noChangeAspect="1"/>
          </p:cNvPicPr>
          <p:nvPr>
            <p:ph idx="1"/>
          </p:nvPr>
        </p:nvPicPr>
        <p:blipFill>
          <a:blip r:embed="rId2"/>
          <a:stretch>
            <a:fillRect/>
          </a:stretch>
        </p:blipFill>
        <p:spPr>
          <a:xfrm>
            <a:off x="1225661" y="2734177"/>
            <a:ext cx="2689445" cy="2590142"/>
          </a:xfrm>
          <a:prstGeom prst="rect">
            <a:avLst/>
          </a:prstGeom>
        </p:spPr>
      </p:pic>
      <p:sp>
        <p:nvSpPr>
          <p:cNvPr id="7" name="CasellaDiTesto 6">
            <a:extLst>
              <a:ext uri="{FF2B5EF4-FFF2-40B4-BE49-F238E27FC236}">
                <a16:creationId xmlns:a16="http://schemas.microsoft.com/office/drawing/2014/main" id="{5F7C369C-D69C-C0C8-4D34-46ED37F279B4}"/>
              </a:ext>
            </a:extLst>
          </p:cNvPr>
          <p:cNvSpPr txBox="1"/>
          <p:nvPr/>
        </p:nvSpPr>
        <p:spPr>
          <a:xfrm>
            <a:off x="4524703" y="2459274"/>
            <a:ext cx="7267904" cy="4185761"/>
          </a:xfrm>
          <a:prstGeom prst="rect">
            <a:avLst/>
          </a:prstGeom>
          <a:noFill/>
        </p:spPr>
        <p:txBody>
          <a:bodyPr wrap="square">
            <a:spAutoFit/>
          </a:bodyPr>
          <a:lstStyle/>
          <a:p>
            <a:r>
              <a:rPr lang="it-IT" sz="1400" dirty="0"/>
              <a:t>Alunni, genitori, docenti, personale scolastico possono compilare il modulo di segnalazione appositamente predisposto dalla Scuola (Allegato 1), reperibile sul sito della Scuola alla sezione AT-Atti generali “Bullismo e cyberbullismo” e consegnarlo a scuola secondo le possibilità indicate:</a:t>
            </a:r>
          </a:p>
          <a:p>
            <a:endParaRPr lang="it-IT" sz="1400" dirty="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0" normalizeH="0" baseline="0" noProof="0" dirty="0">
                <a:ln>
                  <a:noFill/>
                </a:ln>
                <a:solidFill>
                  <a:prstClr val="white"/>
                </a:solidFill>
                <a:effectLst/>
                <a:uLnTx/>
                <a:uFillTx/>
                <a:latin typeface="Rockwell" panose="02060603020205020403"/>
              </a:rPr>
              <a:t>ALUNNI</a:t>
            </a:r>
          </a:p>
          <a:p>
            <a:r>
              <a:rPr lang="it-IT" sz="1400" dirty="0"/>
              <a:t>A scuola nell’apposito contenitore contrassegnato con il logo “NO</a:t>
            </a:r>
          </a:p>
          <a:p>
            <a:r>
              <a:rPr lang="it-IT" sz="1400" dirty="0"/>
              <a:t>al bullismo” situato all’ingresso o in luogo che garantisca l’anonimato o rivolgendosi direttamente agli insegnanti.</a:t>
            </a:r>
          </a:p>
          <a:p>
            <a:endParaRPr lang="it-IT" sz="1400" dirty="0"/>
          </a:p>
          <a:p>
            <a:r>
              <a:rPr lang="it-IT" sz="1400" dirty="0"/>
              <a:t>GENITORI</a:t>
            </a:r>
          </a:p>
          <a:p>
            <a:r>
              <a:rPr lang="it-IT" sz="1400" dirty="0"/>
              <a:t>DOCENTI E</a:t>
            </a:r>
          </a:p>
          <a:p>
            <a:r>
              <a:rPr lang="it-IT" sz="1400" dirty="0"/>
              <a:t>PERSONALE</a:t>
            </a:r>
          </a:p>
          <a:p>
            <a:r>
              <a:rPr lang="it-IT" sz="1400" dirty="0"/>
              <a:t>ATA</a:t>
            </a:r>
          </a:p>
          <a:p>
            <a:endParaRPr lang="it-IT" sz="1400" dirty="0"/>
          </a:p>
          <a:p>
            <a:r>
              <a:rPr lang="it-IT" sz="1400" dirty="0"/>
              <a:t>Alla Dirigente, tramite mail da inviare all’indirizzo</a:t>
            </a:r>
          </a:p>
          <a:p>
            <a:r>
              <a:rPr lang="it-IT" sz="1400" dirty="0">
                <a:hlinkClick r:id="rId3"/>
              </a:rPr>
              <a:t>vaic851006@istruzione.it</a:t>
            </a:r>
            <a:endParaRPr lang="it-IT" sz="1400" dirty="0"/>
          </a:p>
          <a:p>
            <a:endParaRPr lang="it-IT" sz="1400" dirty="0"/>
          </a:p>
          <a:p>
            <a:r>
              <a:rPr lang="it-IT" sz="1400" dirty="0"/>
              <a:t>Le segnalazioni coprono anche il percorso casa-scuola e scuola-casa.</a:t>
            </a:r>
          </a:p>
        </p:txBody>
      </p:sp>
    </p:spTree>
    <p:extLst>
      <p:ext uri="{BB962C8B-B14F-4D97-AF65-F5344CB8AC3E}">
        <p14:creationId xmlns:p14="http://schemas.microsoft.com/office/powerpoint/2010/main" val="42324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LE TIPOLOGIE DI INTERVENTO</a:t>
            </a:r>
          </a:p>
        </p:txBody>
      </p:sp>
      <p:pic>
        <p:nvPicPr>
          <p:cNvPr id="4" name="Segnaposto contenuto 3"/>
          <p:cNvPicPr>
            <a:picLocks noGrp="1" noChangeAspect="1"/>
          </p:cNvPicPr>
          <p:nvPr>
            <p:ph idx="1"/>
          </p:nvPr>
        </p:nvPicPr>
        <p:blipFill>
          <a:blip r:embed="rId2"/>
          <a:stretch>
            <a:fillRect/>
          </a:stretch>
        </p:blipFill>
        <p:spPr>
          <a:xfrm>
            <a:off x="1859778" y="1671145"/>
            <a:ext cx="8166538" cy="5186855"/>
          </a:xfrm>
          <a:prstGeom prst="rect">
            <a:avLst/>
          </a:prstGeom>
        </p:spPr>
      </p:pic>
    </p:spTree>
    <p:extLst>
      <p:ext uri="{BB962C8B-B14F-4D97-AF65-F5344CB8AC3E}">
        <p14:creationId xmlns:p14="http://schemas.microsoft.com/office/powerpoint/2010/main" val="697431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5" name="Segnaposto contenuto 4"/>
          <p:cNvPicPr>
            <a:picLocks noGrp="1" noChangeAspect="1"/>
          </p:cNvPicPr>
          <p:nvPr>
            <p:ph sz="half" idx="1"/>
          </p:nvPr>
        </p:nvPicPr>
        <p:blipFill>
          <a:blip r:embed="rId2"/>
          <a:stretch>
            <a:fillRect/>
          </a:stretch>
        </p:blipFill>
        <p:spPr>
          <a:xfrm>
            <a:off x="1891862" y="977463"/>
            <a:ext cx="7898524" cy="5533696"/>
          </a:xfrm>
          <a:prstGeom prst="rect">
            <a:avLst/>
          </a:prstGeom>
        </p:spPr>
      </p:pic>
      <p:sp>
        <p:nvSpPr>
          <p:cNvPr id="4" name="Segnaposto contenuto 3"/>
          <p:cNvSpPr>
            <a:spLocks noGrp="1"/>
          </p:cNvSpPr>
          <p:nvPr>
            <p:ph sz="half" idx="2"/>
          </p:nvPr>
        </p:nvSpPr>
        <p:spPr/>
        <p:txBody>
          <a:bodyPr/>
          <a:lstStyle/>
          <a:p>
            <a:endParaRPr lang="it-IT" dirty="0"/>
          </a:p>
        </p:txBody>
      </p:sp>
    </p:spTree>
    <p:extLst>
      <p:ext uri="{BB962C8B-B14F-4D97-AF65-F5344CB8AC3E}">
        <p14:creationId xmlns:p14="http://schemas.microsoft.com/office/powerpoint/2010/main" val="278026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112579" y="599091"/>
            <a:ext cx="8008883" cy="5628288"/>
          </a:xfrm>
          <a:prstGeom prst="rect">
            <a:avLst/>
          </a:prstGeom>
        </p:spPr>
      </p:pic>
    </p:spTree>
    <p:extLst>
      <p:ext uri="{BB962C8B-B14F-4D97-AF65-F5344CB8AC3E}">
        <p14:creationId xmlns:p14="http://schemas.microsoft.com/office/powerpoint/2010/main" val="1932549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66275" y="651393"/>
            <a:ext cx="10764252" cy="830997"/>
          </a:xfrm>
          <a:prstGeom prst="rect">
            <a:avLst/>
          </a:prstGeom>
        </p:spPr>
        <p:txBody>
          <a:bodyPr wrap="square">
            <a:spAutoFit/>
          </a:bodyPr>
          <a:lstStyle/>
          <a:p>
            <a:endParaRPr lang="it-IT" sz="4800" dirty="0"/>
          </a:p>
        </p:txBody>
      </p:sp>
      <p:sp>
        <p:nvSpPr>
          <p:cNvPr id="5" name="Titolo 4"/>
          <p:cNvSpPr>
            <a:spLocks noGrp="1"/>
          </p:cNvSpPr>
          <p:nvPr>
            <p:ph type="ctrTitle"/>
          </p:nvPr>
        </p:nvSpPr>
        <p:spPr>
          <a:xfrm>
            <a:off x="1595269" y="1122363"/>
            <a:ext cx="9001462" cy="1069044"/>
          </a:xfrm>
        </p:spPr>
        <p:txBody>
          <a:bodyPr>
            <a:noAutofit/>
          </a:bodyPr>
          <a:lstStyle/>
          <a:p>
            <a:r>
              <a:rPr lang="it-IT" sz="3200" dirty="0"/>
              <a:t>Regolamento Disciplinare interno scuola secondaria</a:t>
            </a:r>
            <a:br>
              <a:rPr lang="it-IT" sz="3200" dirty="0"/>
            </a:br>
            <a:r>
              <a:rPr lang="it-IT" sz="3200" dirty="0"/>
              <a:t>D.P.R. n.134/2025</a:t>
            </a:r>
          </a:p>
        </p:txBody>
      </p:sp>
      <p:sp>
        <p:nvSpPr>
          <p:cNvPr id="6" name="Sottotitolo 5"/>
          <p:cNvSpPr>
            <a:spLocks noGrp="1"/>
          </p:cNvSpPr>
          <p:nvPr>
            <p:ph type="subTitle" idx="1"/>
          </p:nvPr>
        </p:nvSpPr>
        <p:spPr>
          <a:xfrm>
            <a:off x="536028" y="2364827"/>
            <a:ext cx="11351172" cy="4351283"/>
          </a:xfrm>
        </p:spPr>
        <p:txBody>
          <a:bodyPr>
            <a:normAutofit fontScale="92500" lnSpcReduction="10000"/>
          </a:bodyPr>
          <a:lstStyle/>
          <a:p>
            <a:pPr algn="just"/>
            <a:r>
              <a:rPr lang="it-IT" dirty="0"/>
              <a:t>Le sanzioni si configurano come allontanamento dalle lezioni, e non dalla comunità scolastica (che resta solo per l’allontanamento superiore a 15gg.)</a:t>
            </a:r>
          </a:p>
          <a:p>
            <a:pPr marL="342900" indent="-342900" algn="just">
              <a:buFont typeface="Wingdings" panose="05000000000000000000" pitchFamily="2" charset="2"/>
              <a:buChar char="v"/>
            </a:pPr>
            <a:r>
              <a:rPr lang="it-IT" dirty="0"/>
              <a:t>ALLONTANAMENTO DALLE LEZIONI  DA 1 A 2 GIORNI: ‘‘attività di approfondimento sulle conseguenze dei comportamenti che hanno determinato il provvedimento disciplinare’’(art.4,comma 8 bis del D.P.R.).</a:t>
            </a:r>
          </a:p>
          <a:p>
            <a:pPr marL="342900" indent="-342900" algn="just">
              <a:buFont typeface="Wingdings" panose="05000000000000000000" pitchFamily="2" charset="2"/>
              <a:buChar char="v"/>
            </a:pPr>
            <a:r>
              <a:rPr lang="it-IT" dirty="0"/>
              <a:t>ALLONTANAMENTO DALLE LEZIONI DA 3 A 15 GIORNI:‘‘ attività di cittadinanza attiva e solidale’’(art.4,comma 8 ter) Esecuzione di attività a FAVORE DELLA COMUNITA’ SCOLASTICA.</a:t>
            </a:r>
          </a:p>
          <a:p>
            <a:pPr marL="342900" indent="-342900" algn="just">
              <a:buFont typeface="Wingdings" panose="05000000000000000000" pitchFamily="2" charset="2"/>
              <a:buChar char="v"/>
            </a:pPr>
            <a:r>
              <a:rPr lang="it-IT" dirty="0"/>
              <a:t>Allontanamento DALLA COMUINITA’SCOLASTICA superiore ai quindici giorni con </a:t>
            </a:r>
            <a:r>
              <a:rPr lang="it-IT"/>
              <a:t>eventuale esclusione dallo scrutinio finale</a:t>
            </a:r>
            <a:endParaRPr lang="it-IT" dirty="0"/>
          </a:p>
          <a:p>
            <a:pPr marL="342900" indent="-342900" algn="just">
              <a:buFont typeface="Wingdings" panose="05000000000000000000" pitchFamily="2" charset="2"/>
              <a:buChar char="v"/>
            </a:pPr>
            <a:endParaRPr lang="it-IT" dirty="0"/>
          </a:p>
          <a:p>
            <a:pPr marL="342900" indent="-342900" algn="just">
              <a:buFont typeface="Wingdings" panose="05000000000000000000" pitchFamily="2" charset="2"/>
              <a:buChar char="v"/>
            </a:pPr>
            <a:endParaRPr lang="it-IT" dirty="0"/>
          </a:p>
          <a:p>
            <a:pPr algn="just"/>
            <a:endParaRPr lang="it-IT" dirty="0"/>
          </a:p>
        </p:txBody>
      </p:sp>
    </p:spTree>
    <p:extLst>
      <p:ext uri="{BB962C8B-B14F-4D97-AF65-F5344CB8AC3E}">
        <p14:creationId xmlns:p14="http://schemas.microsoft.com/office/powerpoint/2010/main" val="453968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66275" y="651393"/>
            <a:ext cx="10764252" cy="6740307"/>
          </a:xfrm>
          <a:prstGeom prst="rect">
            <a:avLst/>
          </a:prstGeom>
        </p:spPr>
        <p:txBody>
          <a:bodyPr wrap="square">
            <a:spAutoFit/>
          </a:bodyPr>
          <a:lstStyle/>
          <a:p>
            <a:r>
              <a:rPr lang="it-IT" sz="4800" dirty="0"/>
              <a:t>È facile prendersela con i più deboli. E se domani il debole fossi tu? </a:t>
            </a:r>
          </a:p>
          <a:p>
            <a:endParaRPr lang="it-IT" sz="4800" dirty="0"/>
          </a:p>
          <a:p>
            <a:r>
              <a:rPr lang="it-IT" sz="4800" dirty="0"/>
              <a:t>Il rispetto nasce dalla conoscenza, e la conoscenza richiede impegno, investimento, sforzo.</a:t>
            </a:r>
          </a:p>
          <a:p>
            <a:endParaRPr lang="it-IT" sz="4800" dirty="0"/>
          </a:p>
          <a:p>
            <a:r>
              <a:rPr lang="it-IT" sz="4800" dirty="0"/>
              <a:t>       GRAZIE PER L’ATTENZIONE</a:t>
            </a:r>
          </a:p>
          <a:p>
            <a:endParaRPr lang="it-IT" sz="4800" dirty="0"/>
          </a:p>
        </p:txBody>
      </p:sp>
    </p:spTree>
    <p:extLst>
      <p:ext uri="{BB962C8B-B14F-4D97-AF65-F5344CB8AC3E}">
        <p14:creationId xmlns:p14="http://schemas.microsoft.com/office/powerpoint/2010/main" val="3989643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ctr"/>
            <a:endParaRPr lang="it-IT" dirty="0"/>
          </a:p>
        </p:txBody>
      </p:sp>
      <p:sp>
        <p:nvSpPr>
          <p:cNvPr id="3" name="Segnaposto contenuto 2"/>
          <p:cNvSpPr>
            <a:spLocks noGrp="1"/>
          </p:cNvSpPr>
          <p:nvPr>
            <p:ph idx="1"/>
          </p:nvPr>
        </p:nvSpPr>
        <p:spPr/>
        <p:txBody>
          <a:bodyPr>
            <a:normAutofit/>
          </a:bodyPr>
          <a:lstStyle/>
          <a:p>
            <a:pPr algn="just"/>
            <a:endParaRPr lang="it-IT" sz="1800" b="1" dirty="0"/>
          </a:p>
          <a:p>
            <a:pPr algn="just"/>
            <a:r>
              <a:rPr lang="it-IT" sz="1800" b="1" dirty="0"/>
              <a:t>Il 20 gennaio ricorre la Giornata del rispetto e della sensibilizzazione verso ogni forma di violenza psicologica e fisica, contro ogni discriminazione. La ricorrenza cade nel giorno in cui Willy Monteiro avrebbe compiuto gli anni, Willy purtroppo il 6 settembre 2020 fu ucciso a Colleferro ad opera di ragazzi del posto solo per il fatto di essere intervenuto a difesa di un amico aggredito. Willy viene celebrato perché la sua vita vuole essere un esempio di dedizione, educazione e sentimento eroico, un esempio per combattere alla radice il bullismo e ogni forma di discriminazione.</a:t>
            </a:r>
          </a:p>
          <a:p>
            <a:pPr algn="just"/>
            <a:endParaRPr lang="it-IT" sz="1800" b="1" dirty="0"/>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6676" y="123826"/>
            <a:ext cx="4152900" cy="2324100"/>
          </a:xfrm>
          <a:prstGeom prst="rect">
            <a:avLst/>
          </a:prstGeom>
        </p:spPr>
      </p:pic>
    </p:spTree>
    <p:extLst>
      <p:ext uri="{BB962C8B-B14F-4D97-AF65-F5344CB8AC3E}">
        <p14:creationId xmlns:p14="http://schemas.microsoft.com/office/powerpoint/2010/main" val="2444221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000" dirty="0">
                <a:effectLst/>
              </a:rPr>
              <a:t>Legge 17.05.2024, n. 70</a:t>
            </a:r>
            <a:br>
              <a:rPr lang="it-IT" sz="2000" dirty="0">
                <a:effectLst/>
              </a:rPr>
            </a:br>
            <a:br>
              <a:rPr lang="it-IT" sz="2000" dirty="0">
                <a:effectLst/>
              </a:rPr>
            </a:br>
            <a:r>
              <a:rPr lang="it-IT" sz="2000" dirty="0">
                <a:effectLst/>
              </a:rPr>
              <a:t>Disposizioni e delega al Governo in materia di prevenzione e contrasto del bullismo e del </a:t>
            </a:r>
            <a:r>
              <a:rPr lang="it-IT" sz="2000" dirty="0" err="1">
                <a:effectLst/>
              </a:rPr>
              <a:t>cyberbullismo</a:t>
            </a:r>
            <a:r>
              <a:rPr lang="it-IT" sz="2000" dirty="0">
                <a:effectLst/>
              </a:rPr>
              <a:t>.</a:t>
            </a:r>
            <a:br>
              <a:rPr lang="it-IT" sz="2000" dirty="0">
                <a:effectLst/>
              </a:rPr>
            </a:br>
            <a:r>
              <a:rPr lang="it-IT" sz="2000" dirty="0">
                <a:effectLst/>
              </a:rPr>
              <a:t> (G.U. 30.05.2024, n. 125)</a:t>
            </a:r>
            <a:br>
              <a:rPr lang="it-IT" sz="2000" dirty="0">
                <a:effectLst/>
              </a:rPr>
            </a:br>
            <a:endParaRPr lang="it-IT" sz="2000" dirty="0">
              <a:effectLst/>
            </a:endParaRPr>
          </a:p>
        </p:txBody>
      </p:sp>
      <p:sp>
        <p:nvSpPr>
          <p:cNvPr id="3" name="Segnaposto contenuto 2"/>
          <p:cNvSpPr>
            <a:spLocks noGrp="1"/>
          </p:cNvSpPr>
          <p:nvPr>
            <p:ph idx="1"/>
          </p:nvPr>
        </p:nvSpPr>
        <p:spPr/>
        <p:txBody>
          <a:bodyPr>
            <a:normAutofit/>
          </a:bodyPr>
          <a:lstStyle/>
          <a:p>
            <a:r>
              <a:rPr lang="it-IT" dirty="0"/>
              <a:t>Art. 4 - Istituzione della «Giornata del rispetto»</a:t>
            </a:r>
          </a:p>
          <a:p>
            <a:pPr algn="just"/>
            <a:r>
              <a:rPr lang="it-IT" dirty="0"/>
              <a:t>1. Per le finalità di prevenzione di cui alla presente legge è istituita la «Giornata del rispetto», quale momento specifico di approfondimento delle tematiche del rispetto degli altri, della sensibilizzazione sui temi della non violenza psicologica e fisica e del contrasto di ogni forma di discriminazione e prevaricazione. La Giornata ricorre il giorno 20 gennaio. Nella settimana che precede la Giornata, le scuole pubbliche e private di ogni ordine e grado, possono riservare adeguati spazi per lo svolgimento di attività didattiche volte a sensibilizzare gli alunni sul significato della ricorrenza stessa e delle attività previste dalla presente legge. </a:t>
            </a:r>
          </a:p>
          <a:p>
            <a:endParaRPr lang="it-IT" dirty="0"/>
          </a:p>
        </p:txBody>
      </p:sp>
    </p:spTree>
    <p:extLst>
      <p:ext uri="{BB962C8B-B14F-4D97-AF65-F5344CB8AC3E}">
        <p14:creationId xmlns:p14="http://schemas.microsoft.com/office/powerpoint/2010/main" val="1206031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2000" dirty="0"/>
              <a:t>Legge 17.05.2024, n. 70</a:t>
            </a:r>
            <a:br>
              <a:rPr lang="it-IT" sz="2000" dirty="0"/>
            </a:br>
            <a:br>
              <a:rPr lang="it-IT" sz="2000" dirty="0"/>
            </a:br>
            <a:r>
              <a:rPr lang="it-IT" sz="2000" dirty="0"/>
              <a:t>Disposizioni e delega al Governo in materia di prevenzione e contrasto del bullismo e del </a:t>
            </a:r>
            <a:r>
              <a:rPr lang="it-IT" sz="2000" dirty="0" err="1"/>
              <a:t>cyberbullismo</a:t>
            </a:r>
            <a:r>
              <a:rPr lang="it-IT" sz="2000" dirty="0"/>
              <a:t>.</a:t>
            </a:r>
            <a:br>
              <a:rPr lang="it-IT" sz="2000" dirty="0"/>
            </a:br>
            <a:r>
              <a:rPr lang="it-IT" sz="2000" dirty="0"/>
              <a:t> (G.U. 30.05.2024, n. 125)</a:t>
            </a:r>
            <a:br>
              <a:rPr lang="it-IT" sz="2000" dirty="0"/>
            </a:br>
            <a:endParaRPr lang="it-IT" sz="2000" dirty="0"/>
          </a:p>
        </p:txBody>
      </p:sp>
      <p:sp>
        <p:nvSpPr>
          <p:cNvPr id="3" name="Segnaposto contenuto 2"/>
          <p:cNvSpPr>
            <a:spLocks noGrp="1"/>
          </p:cNvSpPr>
          <p:nvPr>
            <p:ph idx="1"/>
          </p:nvPr>
        </p:nvSpPr>
        <p:spPr/>
        <p:txBody>
          <a:bodyPr>
            <a:noAutofit/>
          </a:bodyPr>
          <a:lstStyle/>
          <a:p>
            <a:pPr marL="0" indent="0" algn="just">
              <a:buNone/>
            </a:pPr>
            <a:r>
              <a:rPr lang="it-IT" sz="1800" dirty="0"/>
              <a:t>La legge 17 maggio 2024 n. 70 recante “Disposizioni e delega al Governo in materia di prevenzione e contrasto del bullismo e del </a:t>
            </a:r>
            <a:r>
              <a:rPr lang="it-IT" sz="1800" dirty="0" err="1"/>
              <a:t>cyberbullismo</a:t>
            </a:r>
            <a:r>
              <a:rPr lang="it-IT" sz="1800" dirty="0"/>
              <a:t>” è stata pubblicata in GU il 30 maggio 2024. Il provvedimento integra ed innova la Legge n. 71 del 2017 “Disposizioni a tutela dei minori per la prevenzione ed il contrasto del fenomeno del </a:t>
            </a:r>
            <a:r>
              <a:rPr lang="it-IT" sz="1800" dirty="0" err="1"/>
              <a:t>cyberbullismo</a:t>
            </a:r>
            <a:r>
              <a:rPr lang="it-IT" sz="1800" dirty="0"/>
              <a:t>”, estendendo l’applicazione di tali disposizioni e di quelle recentemente aggiunte anche ai fenomeni di bullismo.</a:t>
            </a:r>
          </a:p>
          <a:p>
            <a:pPr marL="0" indent="0" algn="just">
              <a:buNone/>
            </a:pPr>
            <a:r>
              <a:rPr lang="it-IT" sz="1800" dirty="0"/>
              <a:t> La finalità è prevenire e contrastare il bullismo ed il </a:t>
            </a:r>
            <a:r>
              <a:rPr lang="it-IT" sz="1800" dirty="0" err="1"/>
              <a:t>cyberbullismo</a:t>
            </a:r>
            <a:r>
              <a:rPr lang="it-IT" sz="1800" dirty="0"/>
              <a:t> in tutte le loro manifestazioni attraverso azioni di carattere preventivo e con una strategia di attenzione e tutela nei confronti dei minori, sia nella posizione di vittime sia in quella di responsabili di illeciti, assicurando l’attuazione degli interventi, senza distinzione di età, nell’ambito delle istituzioni scolastiche, e nei riguardi dei soggetti esercenti la responsabilità genitoriale, cui incombe l’obbligo di orientare i figli al corretto utilizzo delle tecnologie e di presidiarne l’uso. (culpa in vigilando, culpa in educando)</a:t>
            </a:r>
          </a:p>
        </p:txBody>
      </p:sp>
    </p:spTree>
    <p:extLst>
      <p:ext uri="{BB962C8B-B14F-4D97-AF65-F5344CB8AC3E}">
        <p14:creationId xmlns:p14="http://schemas.microsoft.com/office/powerpoint/2010/main" val="2647121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3200" dirty="0"/>
              <a:t>La Culpa in educando </a:t>
            </a:r>
          </a:p>
        </p:txBody>
      </p:sp>
      <p:sp>
        <p:nvSpPr>
          <p:cNvPr id="3" name="Segnaposto contenuto 2"/>
          <p:cNvSpPr>
            <a:spLocks noGrp="1"/>
          </p:cNvSpPr>
          <p:nvPr>
            <p:ph idx="1"/>
          </p:nvPr>
        </p:nvSpPr>
        <p:spPr/>
        <p:txBody>
          <a:bodyPr>
            <a:noAutofit/>
          </a:bodyPr>
          <a:lstStyle/>
          <a:p>
            <a:pPr marL="0" indent="0">
              <a:buNone/>
            </a:pPr>
            <a:r>
              <a:rPr lang="it-IT" sz="1800" dirty="0"/>
              <a:t>Art. 30 della Costituzione “E’ dovere e diritto dei genitori (mantenere, istruire ed) educare i figli”. </a:t>
            </a:r>
          </a:p>
          <a:p>
            <a:pPr marL="0" indent="0">
              <a:buNone/>
            </a:pPr>
            <a:r>
              <a:rPr lang="it-IT" sz="1800" dirty="0"/>
              <a:t>Art. 147 del Codice Civile prevede “(…)l’obbligo di (mantenere, istruire ed) educare la prole, tenendo conto delle capacità, dell’inclinazione naturale e delle aspirazioni dei figli”</a:t>
            </a:r>
          </a:p>
          <a:p>
            <a:pPr marL="0" indent="0" algn="ctr">
              <a:buNone/>
            </a:pPr>
            <a:r>
              <a:rPr lang="it-IT" sz="1800" dirty="0"/>
              <a:t>IN COSA CONSISTE L’EDUCAZIONE </a:t>
            </a:r>
          </a:p>
          <a:p>
            <a:pPr marL="0" indent="0" algn="just">
              <a:buNone/>
            </a:pPr>
            <a:r>
              <a:rPr lang="it-IT" sz="1800" dirty="0"/>
              <a:t>• Il dovere dei genitori di educare i figli minori non consiste solo di parole, ma anche e soprattutto di comportamenti e di presenza accanto ai figli, a fronte di circostanze che essi possono non essere in grado di capire o di affrontare.(</a:t>
            </a:r>
            <a:r>
              <a:rPr lang="it-IT" sz="1800" dirty="0" err="1"/>
              <a:t>Cass.Civ</a:t>
            </a:r>
            <a:r>
              <a:rPr lang="it-IT" sz="1800" dirty="0"/>
              <a:t>.- </a:t>
            </a:r>
            <a:r>
              <a:rPr lang="it-IT" sz="1800" dirty="0" err="1"/>
              <a:t>Sent</a:t>
            </a:r>
            <a:r>
              <a:rPr lang="it-IT" sz="1800" dirty="0"/>
              <a:t>. 28/08/2009) </a:t>
            </a:r>
          </a:p>
          <a:p>
            <a:pPr algn="just"/>
            <a:r>
              <a:rPr lang="it-IT" sz="1800" dirty="0"/>
              <a:t>I genitori devono fornire ai figli un bagaglio educativo grazie al quale essi non pongano in essere comportamenti pericolosi e potenzialmente dannosi per i terzi. </a:t>
            </a:r>
          </a:p>
          <a:p>
            <a:pPr algn="just"/>
            <a:r>
              <a:rPr lang="it-IT" sz="1800" dirty="0"/>
              <a:t>Devono provvedere a correggere quegli aspetti del carattere del figlio che denotino imprudenza e leggerezza.</a:t>
            </a:r>
          </a:p>
        </p:txBody>
      </p:sp>
    </p:spTree>
    <p:extLst>
      <p:ext uri="{BB962C8B-B14F-4D97-AF65-F5344CB8AC3E}">
        <p14:creationId xmlns:p14="http://schemas.microsoft.com/office/powerpoint/2010/main" val="774730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95351" y="514350"/>
            <a:ext cx="10943706" cy="1326321"/>
          </a:xfrm>
        </p:spPr>
        <p:txBody>
          <a:bodyPr>
            <a:noAutofit/>
          </a:bodyPr>
          <a:lstStyle/>
          <a:p>
            <a:r>
              <a:rPr lang="it-IT" sz="2800" dirty="0"/>
              <a:t>Art. 2048 cod. civ.1°c.</a:t>
            </a:r>
            <a:br>
              <a:rPr lang="it-IT" sz="2800" dirty="0"/>
            </a:br>
            <a:r>
              <a:rPr lang="it-IT" sz="2800" dirty="0"/>
              <a:t>CULPA IN EDUCANDO</a:t>
            </a:r>
            <a:br>
              <a:rPr lang="it-IT" sz="2800" dirty="0"/>
            </a:br>
            <a:r>
              <a:rPr lang="it-IT" sz="2800" dirty="0"/>
              <a:t>E CULPA IN VIGILANDO</a:t>
            </a:r>
            <a:br>
              <a:rPr lang="it-IT" sz="2800" dirty="0"/>
            </a:br>
            <a:r>
              <a:rPr lang="it-IT" sz="2800" dirty="0"/>
              <a:t>DEI GENITORI </a:t>
            </a:r>
          </a:p>
        </p:txBody>
      </p:sp>
      <p:sp>
        <p:nvSpPr>
          <p:cNvPr id="3" name="Segnaposto contenuto 2"/>
          <p:cNvSpPr>
            <a:spLocks noGrp="1"/>
          </p:cNvSpPr>
          <p:nvPr>
            <p:ph idx="1"/>
          </p:nvPr>
        </p:nvSpPr>
        <p:spPr/>
        <p:txBody>
          <a:bodyPr>
            <a:noAutofit/>
          </a:bodyPr>
          <a:lstStyle/>
          <a:p>
            <a:pPr marL="0" indent="0">
              <a:buNone/>
            </a:pPr>
            <a:r>
              <a:rPr lang="it-IT" sz="1800" dirty="0"/>
              <a:t>I genitori hanno il potere-dovere di esercitare il controllo e la vigilanza sul comportamento dei figli minori.</a:t>
            </a:r>
          </a:p>
          <a:p>
            <a:pPr marL="0" indent="0">
              <a:buNone/>
            </a:pPr>
            <a:r>
              <a:rPr lang="it-IT" sz="1800" dirty="0"/>
              <a:t>I genitori sono responsabili dei figli minori :</a:t>
            </a:r>
          </a:p>
          <a:p>
            <a:r>
              <a:rPr lang="it-IT" sz="1800" dirty="0"/>
              <a:t>sia per quanto concerne gli illeciti comportamenti che siano frutto di omessa o carente sorveglianza,</a:t>
            </a:r>
          </a:p>
          <a:p>
            <a:r>
              <a:rPr lang="it-IT" sz="1800" dirty="0"/>
              <a:t>sia per quanto concerne gli illeciti riconducibili ad oggettive carenze nell'attività educativa, che si manifestino nel mancato rispetto delle regole della civile coesistenza.</a:t>
            </a:r>
          </a:p>
        </p:txBody>
      </p:sp>
    </p:spTree>
    <p:extLst>
      <p:ext uri="{BB962C8B-B14F-4D97-AF65-F5344CB8AC3E}">
        <p14:creationId xmlns:p14="http://schemas.microsoft.com/office/powerpoint/2010/main" val="1611177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1800" dirty="0"/>
              <a:t>la culpa in vigilando degli insegnanti </a:t>
            </a:r>
            <a:br>
              <a:rPr lang="it-IT" sz="1800" dirty="0"/>
            </a:br>
            <a:r>
              <a:rPr lang="it-IT" sz="1800" dirty="0"/>
              <a:t>e la culpa in organizzando della scuola</a:t>
            </a:r>
            <a:br>
              <a:rPr lang="it-IT" sz="1800" dirty="0"/>
            </a:br>
            <a:endParaRPr lang="it-IT" sz="1800" dirty="0"/>
          </a:p>
        </p:txBody>
      </p:sp>
      <p:sp>
        <p:nvSpPr>
          <p:cNvPr id="3" name="Segnaposto contenuto 2"/>
          <p:cNvSpPr>
            <a:spLocks noGrp="1"/>
          </p:cNvSpPr>
          <p:nvPr>
            <p:ph idx="1"/>
          </p:nvPr>
        </p:nvSpPr>
        <p:spPr/>
        <p:txBody>
          <a:bodyPr>
            <a:noAutofit/>
          </a:bodyPr>
          <a:lstStyle/>
          <a:p>
            <a:pPr marL="0" indent="0" algn="just">
              <a:buNone/>
            </a:pPr>
            <a:r>
              <a:rPr lang="it-IT" sz="1800" dirty="0"/>
              <a:t>L’insegnante ha il compito di vigilare affinché nell’Istituto Scolastico non avvengano episodi di bullismo. </a:t>
            </a:r>
          </a:p>
          <a:p>
            <a:pPr marL="0" indent="0" algn="just">
              <a:buNone/>
            </a:pPr>
            <a:r>
              <a:rPr lang="it-IT" sz="1800" dirty="0"/>
              <a:t>In tal senso, la cosiddetta culpa in vigilando è prevista dalla stessa Costituzione italiana che all’art. 28 prevede che “i funzionari ed i dipendenti dello Stato e degli Enti pubblici sono direttamente responsabili, secondo le leggi penali, civili ed amministrative, degli atti compiuti in violazioni di diritti. In tali casi la responsabilità si estende allo Stato ed agli altri enti pubblici” e dal Codice Civile laddove all’art. 2048 secondo comma si prevede che “i precettori e coloro che insegnano un mestiere o un’arte sono responsabili del danno cagionato dal fatto illecito dei loro allievi e apprendisti nel tempo in cui sono sotto la loro vigilanza”.</a:t>
            </a:r>
          </a:p>
          <a:p>
            <a:pPr marL="0" indent="0" algn="just">
              <a:buNone/>
            </a:pPr>
            <a:r>
              <a:rPr lang="it-IT" sz="1800" dirty="0"/>
              <a:t>La presunzione di colpa dell’insegnante può essere superata solamente laddove si dimostri di aver adeguatamente vigilato ovvero si dia la prova del caso fortuito dell’evento.</a:t>
            </a:r>
          </a:p>
        </p:txBody>
      </p:sp>
    </p:spTree>
    <p:extLst>
      <p:ext uri="{BB962C8B-B14F-4D97-AF65-F5344CB8AC3E}">
        <p14:creationId xmlns:p14="http://schemas.microsoft.com/office/powerpoint/2010/main" val="2254117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3"/>
          <p:cNvSpPr txBox="1">
            <a:spLocks noGrp="1"/>
          </p:cNvSpPr>
          <p:nvPr>
            <p:ph type="title"/>
          </p:nvPr>
        </p:nvSpPr>
        <p:spPr>
          <a:xfrm>
            <a:off x="1371600" y="795525"/>
            <a:ext cx="10241400" cy="691800"/>
          </a:xfrm>
          <a:prstGeom prst="rect">
            <a:avLst/>
          </a:prstGeom>
          <a:noFill/>
          <a:ln>
            <a:noFill/>
          </a:ln>
        </p:spPr>
        <p:txBody>
          <a:bodyPr spcFirstLastPara="1" wrap="square" lIns="0" tIns="0" rIns="0" bIns="0" anchor="b" anchorCtr="0">
            <a:normAutofit fontScale="90000"/>
          </a:bodyPr>
          <a:lstStyle/>
          <a:p>
            <a:pPr lvl="0">
              <a:lnSpc>
                <a:spcPct val="100000"/>
              </a:lnSpc>
              <a:spcBef>
                <a:spcPts val="0"/>
              </a:spcBef>
              <a:buClr>
                <a:srgbClr val="92D050"/>
              </a:buClr>
              <a:buSzPts val="3600"/>
            </a:pPr>
            <a:r>
              <a:rPr lang="it-IT" dirty="0"/>
              <a:t>Bullismo e </a:t>
            </a:r>
            <a:r>
              <a:rPr lang="it-IT" dirty="0" err="1"/>
              <a:t>cyberbullismo</a:t>
            </a:r>
            <a:r>
              <a:rPr lang="it-IT" dirty="0"/>
              <a:t>: cosa prevede la legge 70/2024</a:t>
            </a:r>
            <a:endParaRPr dirty="0"/>
          </a:p>
        </p:txBody>
      </p:sp>
      <p:sp>
        <p:nvSpPr>
          <p:cNvPr id="105" name="Google Shape;105;p3"/>
          <p:cNvSpPr txBox="1">
            <a:spLocks noGrp="1"/>
          </p:cNvSpPr>
          <p:nvPr>
            <p:ph idx="1"/>
          </p:nvPr>
        </p:nvSpPr>
        <p:spPr>
          <a:xfrm>
            <a:off x="551793" y="1674902"/>
            <a:ext cx="10755236" cy="4428900"/>
          </a:xfrm>
          <a:prstGeom prst="rect">
            <a:avLst/>
          </a:prstGeom>
          <a:noFill/>
          <a:ln>
            <a:noFill/>
          </a:ln>
        </p:spPr>
        <p:txBody>
          <a:bodyPr spcFirstLastPara="1" wrap="square" lIns="0" tIns="0" rIns="0" bIns="0" anchor="t" anchorCtr="0">
            <a:noAutofit/>
          </a:bodyPr>
          <a:lstStyle/>
          <a:p>
            <a:pPr lvl="0" algn="just">
              <a:buClr>
                <a:srgbClr val="0070C0"/>
              </a:buClr>
              <a:buSzPts val="3200"/>
              <a:buFont typeface="Wingdings" panose="05000000000000000000" pitchFamily="2" charset="2"/>
              <a:buChar char="v"/>
            </a:pPr>
            <a:r>
              <a:rPr lang="it-IT" sz="1800" b="1" dirty="0">
                <a:latin typeface="Arial" panose="020B0604020202020204" pitchFamily="34" charset="0"/>
                <a:cs typeface="Arial" panose="020B0604020202020204" pitchFamily="34" charset="0"/>
              </a:rPr>
              <a:t>Nell’ambito delle istituzioni scolastiche sono previsti, in aggiunta a quanto previsto dalla Legge n. 71/2017 e dalle Linee di Orientamento per la prevenzione e il contrasto dei fenomeni di Bullismo e </a:t>
            </a:r>
            <a:r>
              <a:rPr lang="it-IT" sz="1800" b="1" dirty="0" err="1">
                <a:latin typeface="Arial" panose="020B0604020202020204" pitchFamily="34" charset="0"/>
                <a:cs typeface="Arial" panose="020B0604020202020204" pitchFamily="34" charset="0"/>
              </a:rPr>
              <a:t>Cyberbullismo</a:t>
            </a:r>
            <a:r>
              <a:rPr lang="it-IT" sz="1800" b="1" dirty="0">
                <a:latin typeface="Arial" panose="020B0604020202020204" pitchFamily="34" charset="0"/>
                <a:cs typeface="Arial" panose="020B0604020202020204" pitchFamily="34" charset="0"/>
              </a:rPr>
              <a:t> emanate dal Ministero dell’istruzione e del merito nel 2021, ulteriori obblighi, di guisa che le azioni poste a carico dei Dirigenti Scolastici risultano essere, ad oggi, le seguenti:</a:t>
            </a:r>
          </a:p>
          <a:p>
            <a:pPr lvl="0" algn="just">
              <a:buClr>
                <a:srgbClr val="0070C0"/>
              </a:buClr>
              <a:buSzPts val="3200"/>
              <a:buFont typeface="Wingdings" panose="05000000000000000000" pitchFamily="2" charset="2"/>
              <a:buChar char="v"/>
            </a:pPr>
            <a:endParaRPr lang="it-IT" sz="1800" b="1" dirty="0">
              <a:latin typeface="Arial" panose="020B0604020202020204" pitchFamily="34" charset="0"/>
              <a:cs typeface="Arial" panose="020B0604020202020204" pitchFamily="34" charset="0"/>
            </a:endParaRPr>
          </a:p>
          <a:p>
            <a:pPr lvl="0" algn="just">
              <a:buClr>
                <a:srgbClr val="0070C0"/>
              </a:buClr>
              <a:buSzPts val="3200"/>
              <a:buFont typeface="Wingdings" panose="05000000000000000000" pitchFamily="2" charset="2"/>
              <a:buChar char="v"/>
            </a:pPr>
            <a:r>
              <a:rPr lang="it-IT" sz="1800" b="1" dirty="0">
                <a:latin typeface="Arial" panose="020B0604020202020204" pitchFamily="34" charset="0"/>
                <a:cs typeface="Arial" panose="020B0604020202020204" pitchFamily="34" charset="0"/>
              </a:rPr>
              <a:t>definire le linee di indirizzo del Piano Triennale dell’Offerta Formativa (PTOF) e del Patto di corresponsabilità Educativa affinché contemplino misure dedicate alla prevenzione dei fenomeni di bullismo e </a:t>
            </a:r>
            <a:r>
              <a:rPr lang="it-IT" sz="1800" b="1" dirty="0" err="1">
                <a:latin typeface="Arial" panose="020B0604020202020204" pitchFamily="34" charset="0"/>
                <a:cs typeface="Arial" panose="020B0604020202020204" pitchFamily="34" charset="0"/>
              </a:rPr>
              <a:t>cyberbullismo</a:t>
            </a:r>
            <a:r>
              <a:rPr lang="it-IT" sz="1800" b="1" dirty="0">
                <a:latin typeface="Arial" panose="020B0604020202020204" pitchFamily="34" charset="0"/>
                <a:cs typeface="Arial" panose="020B0604020202020204" pitchFamily="34" charset="0"/>
              </a:rPr>
              <a:t>;</a:t>
            </a:r>
          </a:p>
          <a:p>
            <a:pPr lvl="0" algn="just">
              <a:buClr>
                <a:srgbClr val="0070C0"/>
              </a:buClr>
              <a:buSzPts val="3200"/>
              <a:buFont typeface="Wingdings" panose="05000000000000000000" pitchFamily="2" charset="2"/>
              <a:buChar char="v"/>
            </a:pPr>
            <a:r>
              <a:rPr lang="it-IT" sz="1800" b="1" dirty="0">
                <a:latin typeface="Arial" panose="020B0604020202020204" pitchFamily="34" charset="0"/>
                <a:cs typeface="Arial" panose="020B0604020202020204" pitchFamily="34" charset="0"/>
              </a:rPr>
              <a:t>nominare un referente per il bullismo e </a:t>
            </a:r>
            <a:r>
              <a:rPr lang="it-IT" sz="1800" b="1" dirty="0" err="1">
                <a:latin typeface="Arial" panose="020B0604020202020204" pitchFamily="34" charset="0"/>
                <a:cs typeface="Arial" panose="020B0604020202020204" pitchFamily="34" charset="0"/>
              </a:rPr>
              <a:t>cyberbullismo</a:t>
            </a:r>
            <a:r>
              <a:rPr lang="it-IT" sz="1800" b="1" dirty="0">
                <a:latin typeface="Arial" panose="020B0604020202020204" pitchFamily="34" charset="0"/>
                <a:cs typeface="Arial" panose="020B0604020202020204" pitchFamily="34" charset="0"/>
              </a:rPr>
              <a:t>;</a:t>
            </a:r>
          </a:p>
          <a:p>
            <a:pPr marL="0" lvl="0" indent="0" algn="just">
              <a:buClr>
                <a:srgbClr val="0070C0"/>
              </a:buClr>
              <a:buSzPts val="3200"/>
              <a:buNone/>
            </a:pPr>
            <a:endParaRPr sz="1800" b="1" dirty="0">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Bullismo e </a:t>
            </a:r>
            <a:r>
              <a:rPr lang="it-IT" dirty="0" err="1"/>
              <a:t>cyberbullismo</a:t>
            </a:r>
            <a:r>
              <a:rPr lang="it-IT" dirty="0"/>
              <a:t>: cosa prevede la legge 70/2024</a:t>
            </a:r>
          </a:p>
        </p:txBody>
      </p:sp>
      <p:sp>
        <p:nvSpPr>
          <p:cNvPr id="3" name="Segnaposto contenuto 2"/>
          <p:cNvSpPr>
            <a:spLocks noGrp="1"/>
          </p:cNvSpPr>
          <p:nvPr>
            <p:ph idx="1"/>
          </p:nvPr>
        </p:nvSpPr>
        <p:spPr/>
        <p:txBody>
          <a:bodyPr>
            <a:noAutofit/>
          </a:bodyPr>
          <a:lstStyle/>
          <a:p>
            <a:pPr algn="just">
              <a:buFont typeface="Wingdings" panose="05000000000000000000" pitchFamily="2" charset="2"/>
              <a:buChar char="v"/>
            </a:pPr>
            <a:r>
              <a:rPr lang="it-IT" sz="1600" dirty="0"/>
              <a:t>elaborare, in collaborazione con il/i referente/i per il bullismo e il </a:t>
            </a:r>
            <a:r>
              <a:rPr lang="it-IT" sz="1600" dirty="0" err="1"/>
              <a:t>cyberbullismo</a:t>
            </a:r>
            <a:r>
              <a:rPr lang="it-IT" sz="1600" dirty="0"/>
              <a:t>, un Regolamento condiviso per il contrasto dei fenomeni di bullismo e </a:t>
            </a:r>
            <a:r>
              <a:rPr lang="it-IT" sz="1600" dirty="0" err="1"/>
              <a:t>cyberbullismo</a:t>
            </a:r>
            <a:r>
              <a:rPr lang="it-IT" sz="1600" dirty="0"/>
              <a:t>, che preveda sanzioni in un’ottica di giustizia riparativa e forme di supporto alle vittime. </a:t>
            </a:r>
            <a:r>
              <a:rPr lang="it-IT" sz="1600"/>
              <a:t>I </a:t>
            </a:r>
            <a:r>
              <a:rPr lang="it-IT" sz="1600" dirty="0"/>
              <a:t>contenuti del Regolamento vanno condivisi e approvati dal Consiglio d’istituto.</a:t>
            </a:r>
          </a:p>
          <a:p>
            <a:pPr algn="just">
              <a:buFont typeface="Wingdings" panose="05000000000000000000" pitchFamily="2" charset="2"/>
              <a:buChar char="v"/>
            </a:pPr>
            <a:r>
              <a:rPr lang="it-IT" sz="1600" dirty="0"/>
              <a:t>promuovere attività di formazione/informazione rivolte a docenti, studenti, famiglie e personale ATA;</a:t>
            </a:r>
          </a:p>
          <a:p>
            <a:pPr algn="just">
              <a:buFont typeface="Wingdings" panose="05000000000000000000" pitchFamily="2" charset="2"/>
              <a:buChar char="v"/>
            </a:pPr>
            <a:r>
              <a:rPr lang="it-IT" sz="1600" dirty="0"/>
              <a:t>organizzare e coordinare i Team </a:t>
            </a:r>
            <a:r>
              <a:rPr lang="it-IT" sz="1600" dirty="0" err="1"/>
              <a:t>Antibullismo</a:t>
            </a:r>
            <a:r>
              <a:rPr lang="it-IT" sz="1600" dirty="0"/>
              <a:t> e per l’Emergenza;</a:t>
            </a:r>
          </a:p>
          <a:p>
            <a:pPr algn="just">
              <a:buFont typeface="Wingdings" panose="05000000000000000000" pitchFamily="2" charset="2"/>
              <a:buChar char="v"/>
            </a:pPr>
            <a:r>
              <a:rPr lang="it-IT" sz="1600" dirty="0"/>
              <a:t>tramite il sito web della scuola, fornire informazioni su: nominativo/i del/i referente/i per il bullismo e </a:t>
            </a:r>
            <a:r>
              <a:rPr lang="it-IT" sz="1600" dirty="0" err="1"/>
              <a:t>cyberbullismo</a:t>
            </a:r>
            <a:r>
              <a:rPr lang="it-IT" sz="1600" dirty="0"/>
              <a:t>; contenuti informativi su azioni e attività di contrasto ai fenomeni di bullismo e </a:t>
            </a:r>
            <a:r>
              <a:rPr lang="it-IT" sz="1600" dirty="0" err="1"/>
              <a:t>cyberbullismo</a:t>
            </a:r>
            <a:r>
              <a:rPr lang="it-IT" sz="1600" dirty="0"/>
              <a:t> (Regolamento d’istituto, PTOF, Patto di corresponsabilità) oltre che di educazione digitale;</a:t>
            </a:r>
          </a:p>
          <a:p>
            <a:pPr algn="just">
              <a:buFont typeface="Wingdings" panose="05000000000000000000" pitchFamily="2" charset="2"/>
              <a:buChar char="v"/>
            </a:pPr>
            <a:r>
              <a:rPr lang="it-IT" sz="1600" dirty="0"/>
              <a:t>attivare un sistema di segnalazione nella scuola;</a:t>
            </a:r>
          </a:p>
        </p:txBody>
      </p:sp>
    </p:spTree>
    <p:extLst>
      <p:ext uri="{BB962C8B-B14F-4D97-AF65-F5344CB8AC3E}">
        <p14:creationId xmlns:p14="http://schemas.microsoft.com/office/powerpoint/2010/main" val="9271036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TM04033921[[fn=Damascato]]</Template>
  <TotalTime>1878</TotalTime>
  <Words>1763</Words>
  <Application>Microsoft Office PowerPoint</Application>
  <PresentationFormat>Widescreen</PresentationFormat>
  <Paragraphs>83</Paragraphs>
  <Slides>18</Slides>
  <Notes>3</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18</vt:i4>
      </vt:variant>
    </vt:vector>
  </HeadingPairs>
  <TitlesOfParts>
    <vt:vector size="25" baseType="lpstr">
      <vt:lpstr>Arial</vt:lpstr>
      <vt:lpstr>Avenir</vt:lpstr>
      <vt:lpstr>Bookman Old Style</vt:lpstr>
      <vt:lpstr>Rockwell</vt:lpstr>
      <vt:lpstr>Verdana</vt:lpstr>
      <vt:lpstr>Wingdings</vt:lpstr>
      <vt:lpstr>Damask</vt:lpstr>
      <vt:lpstr>ISTITUTO   COMPRENSIVO aldo moro Cislago  20 GENNAIO 2026 GIORNATA DEL RISPETTO e della sensibilizzazione verso ogni forma di violenza psicologica e fisica, contro ogni discriminazione. </vt:lpstr>
      <vt:lpstr>Presentazione standard di PowerPoint</vt:lpstr>
      <vt:lpstr>Legge 17.05.2024, n. 70  Disposizioni e delega al Governo in materia di prevenzione e contrasto del bullismo e del cyberbullismo.  (G.U. 30.05.2024, n. 125) </vt:lpstr>
      <vt:lpstr>Legge 17.05.2024, n. 70  Disposizioni e delega al Governo in materia di prevenzione e contrasto del bullismo e del cyberbullismo.  (G.U. 30.05.2024, n. 125) </vt:lpstr>
      <vt:lpstr>La Culpa in educando </vt:lpstr>
      <vt:lpstr>Art. 2048 cod. civ.1°c. CULPA IN EDUCANDO E CULPA IN VIGILANDO DEI GENITORI </vt:lpstr>
      <vt:lpstr>la culpa in vigilando degli insegnanti  e la culpa in organizzando della scuola </vt:lpstr>
      <vt:lpstr>Bullismo e cyberbullismo: cosa prevede la legge 70/2024</vt:lpstr>
      <vt:lpstr>Bullismo e cyberbullismo: cosa prevede la legge 70/2024</vt:lpstr>
      <vt:lpstr>Bullismo e cyberbullismo: cosa prevede la legge 70/2024</vt:lpstr>
      <vt:lpstr>Protocollo dell’ics aldo moro</vt:lpstr>
      <vt:lpstr>LA DECISIONE</vt:lpstr>
      <vt:lpstr>LA SEGNALAZIONE</vt:lpstr>
      <vt:lpstr>LE TIPOLOGIE DI INTERVENTO</vt:lpstr>
      <vt:lpstr>Presentazione standard di PowerPoint</vt:lpstr>
      <vt:lpstr>Presentazione standard di PowerPoint</vt:lpstr>
      <vt:lpstr>Regolamento Disciplinare interno scuola secondaria D.P.R. n.134/2025</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ISTITUTO   COMPRENSIVO TOMMASO GROSSI TREVIGLIO  ANNO SCOLASTICO 2023/2024</dc:title>
  <dc:creator>Marco Cortinovis</dc:creator>
  <cp:lastModifiedBy>DS - ICS "A.Moro" Cislago</cp:lastModifiedBy>
  <cp:revision>104</cp:revision>
  <dcterms:created xsi:type="dcterms:W3CDTF">2022-08-29T05:52:30Z</dcterms:created>
  <dcterms:modified xsi:type="dcterms:W3CDTF">2026-02-18T11:00:18Z</dcterms:modified>
</cp:coreProperties>
</file>